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NanumGothicExtraBold"/>
      <p:bold r:id="rId26"/>
    </p:embeddedFont>
    <p:embeddedFont>
      <p:font typeface="Nanum Gothic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D55A355-FB5A-4960-B75F-C6DA847273DC}">
  <a:tblStyle styleId="{6D55A355-FB5A-4960-B75F-C6DA847273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anumGothicExtraBold-bold.fntdata"/><Relationship Id="rId25" Type="http://schemas.openxmlformats.org/officeDocument/2006/relationships/font" Target="fonts/Roboto-boldItalic.fntdata"/><Relationship Id="rId28" Type="http://schemas.openxmlformats.org/officeDocument/2006/relationships/font" Target="fonts/NanumGothic-bold.fntdata"/><Relationship Id="rId27" Type="http://schemas.openxmlformats.org/officeDocument/2006/relationships/font" Target="fonts/NanumGothi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2a872c31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72a872c31f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72ab2a149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72ab2a1490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16a7fa437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e16a7fa437_4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16a7fa437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e16a7fa437_4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안녕하십니까.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저희는 제로베이스 머신러닝 프로젝트를 진행하고 있는, 평일 오후반 3조, 강민지, 김이영, 이예슬, 조규리, 천준규 입니다.</a:t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2a872c31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72a872c31f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20.png"/><Relationship Id="rId8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23.jpg"/><Relationship Id="rId7" Type="http://schemas.openxmlformats.org/officeDocument/2006/relationships/image" Target="../media/image22.jpg"/><Relationship Id="rId8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20.png"/><Relationship Id="rId8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30.jp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/>
          <p:nvPr/>
        </p:nvSpPr>
        <p:spPr>
          <a:xfrm>
            <a:off x="8536875" y="2696623"/>
            <a:ext cx="2548500" cy="2495400"/>
          </a:xfrm>
          <a:prstGeom prst="ellipse">
            <a:avLst/>
          </a:prstGeom>
          <a:noFill/>
          <a:ln cap="flat" cmpd="sng" w="50800">
            <a:solidFill>
              <a:srgbClr val="D8D8D8">
                <a:alpha val="6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22"/>
          <p:cNvSpPr/>
          <p:nvPr/>
        </p:nvSpPr>
        <p:spPr>
          <a:xfrm>
            <a:off x="4879275" y="2696623"/>
            <a:ext cx="2548500" cy="2495400"/>
          </a:xfrm>
          <a:prstGeom prst="ellipse">
            <a:avLst/>
          </a:prstGeom>
          <a:noFill/>
          <a:ln cap="flat" cmpd="sng" w="50800">
            <a:solidFill>
              <a:srgbClr val="D8D8D8">
                <a:alpha val="6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22"/>
          <p:cNvSpPr/>
          <p:nvPr/>
        </p:nvSpPr>
        <p:spPr>
          <a:xfrm>
            <a:off x="4879272" y="2696623"/>
            <a:ext cx="2548500" cy="2495400"/>
          </a:xfrm>
          <a:prstGeom prst="arc">
            <a:avLst>
              <a:gd fmla="val 16199999" name="adj1"/>
              <a:gd fmla="val 11333143" name="adj2"/>
            </a:avLst>
          </a:prstGeom>
          <a:noFill/>
          <a:ln cap="rnd" cmpd="sng" w="50800">
            <a:solidFill>
              <a:srgbClr val="E309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1221675" y="2696623"/>
            <a:ext cx="2548500" cy="2495400"/>
          </a:xfrm>
          <a:prstGeom prst="ellipse">
            <a:avLst/>
          </a:prstGeom>
          <a:noFill/>
          <a:ln cap="flat" cmpd="sng" w="50800">
            <a:solidFill>
              <a:srgbClr val="D8D8D8">
                <a:alpha val="6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넷플릭스 로고 아이콘 AI 다운로드" id="269" name="Google Shape;269;p22"/>
          <p:cNvPicPr preferRelativeResize="0"/>
          <p:nvPr/>
        </p:nvPicPr>
        <p:blipFill rotWithShape="1">
          <a:blip r:embed="rId3">
            <a:alphaModFix/>
          </a:blip>
          <a:srcRect b="31087" l="13602" r="13733" t="26856"/>
          <a:stretch/>
        </p:blipFill>
        <p:spPr>
          <a:xfrm>
            <a:off x="106680" y="116840"/>
            <a:ext cx="1224280" cy="40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1364" y="142408"/>
            <a:ext cx="325903" cy="3259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옅은, 실루엣이(가) 표시된 사진&#10;&#10;자동 생성된 설명" id="271" name="Google Shape;27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79736" y="127558"/>
            <a:ext cx="325905" cy="32590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2"/>
          <p:cNvSpPr txBox="1"/>
          <p:nvPr/>
        </p:nvSpPr>
        <p:spPr>
          <a:xfrm>
            <a:off x="1573429" y="101204"/>
            <a:ext cx="69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데이터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11540889" y="116838"/>
            <a:ext cx="397200" cy="390600"/>
          </a:xfrm>
          <a:prstGeom prst="roundRect">
            <a:avLst>
              <a:gd fmla="val 7022" name="adj"/>
            </a:avLst>
          </a:prstGeom>
          <a:solidFill>
            <a:srgbClr val="E509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22"/>
          <p:cNvSpPr txBox="1"/>
          <p:nvPr/>
        </p:nvSpPr>
        <p:spPr>
          <a:xfrm>
            <a:off x="4124273" y="877830"/>
            <a:ext cx="394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수집 및 출처</a:t>
            </a:r>
            <a:endParaRPr b="1" i="0" sz="24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1347297" y="2819621"/>
            <a:ext cx="2297400" cy="2249400"/>
          </a:xfrm>
          <a:prstGeom prst="ellipse">
            <a:avLst/>
          </a:prstGeom>
          <a:solidFill>
            <a:srgbClr val="3F3F3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22"/>
          <p:cNvSpPr txBox="1"/>
          <p:nvPr/>
        </p:nvSpPr>
        <p:spPr>
          <a:xfrm>
            <a:off x="1441183" y="3047550"/>
            <a:ext cx="210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Just Watch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77" name="Google Shape;277;p22"/>
          <p:cNvSpPr/>
          <p:nvPr/>
        </p:nvSpPr>
        <p:spPr>
          <a:xfrm>
            <a:off x="1221672" y="2696623"/>
            <a:ext cx="2548500" cy="2495400"/>
          </a:xfrm>
          <a:prstGeom prst="arc">
            <a:avLst>
              <a:gd fmla="val 16199999" name="adj1"/>
              <a:gd fmla="val 7040465" name="adj2"/>
            </a:avLst>
          </a:prstGeom>
          <a:noFill/>
          <a:ln cap="rnd" cmpd="sng" w="50800">
            <a:solidFill>
              <a:srgbClr val="E309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22"/>
          <p:cNvSpPr/>
          <p:nvPr/>
        </p:nvSpPr>
        <p:spPr>
          <a:xfrm>
            <a:off x="5004897" y="2819621"/>
            <a:ext cx="2297400" cy="2249400"/>
          </a:xfrm>
          <a:prstGeom prst="ellipse">
            <a:avLst/>
          </a:prstGeom>
          <a:solidFill>
            <a:srgbClr val="3F3F3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5098713" y="3032250"/>
            <a:ext cx="21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IMDb</a:t>
            </a:r>
            <a:endParaRPr sz="2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0" name="Google Shape;280;p22"/>
          <p:cNvSpPr/>
          <p:nvPr/>
        </p:nvSpPr>
        <p:spPr>
          <a:xfrm>
            <a:off x="8662495" y="2819621"/>
            <a:ext cx="2297400" cy="2249400"/>
          </a:xfrm>
          <a:prstGeom prst="ellipse">
            <a:avLst/>
          </a:prstGeom>
          <a:solidFill>
            <a:srgbClr val="3F3F3F">
              <a:alpha val="8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8756358" y="3047550"/>
            <a:ext cx="21096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유튜브 넷플릭스 공식계정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82" name="Google Shape;282;p22"/>
          <p:cNvSpPr/>
          <p:nvPr/>
        </p:nvSpPr>
        <p:spPr>
          <a:xfrm>
            <a:off x="8536873" y="2696623"/>
            <a:ext cx="2548500" cy="2495400"/>
          </a:xfrm>
          <a:prstGeom prst="arc">
            <a:avLst>
              <a:gd fmla="val 16199999" name="adj1"/>
              <a:gd fmla="val 20865175" name="adj2"/>
            </a:avLst>
          </a:prstGeom>
          <a:noFill/>
          <a:ln cap="rnd" cmpd="sng" w="50800">
            <a:solidFill>
              <a:srgbClr val="E309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870548" y="2465790"/>
            <a:ext cx="9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</a:rPr>
              <a:t>1.</a:t>
            </a:r>
            <a:endParaRPr/>
          </a:p>
        </p:txBody>
      </p:sp>
      <p:sp>
        <p:nvSpPr>
          <p:cNvPr id="284" name="Google Shape;284;p22"/>
          <p:cNvSpPr txBox="1"/>
          <p:nvPr/>
        </p:nvSpPr>
        <p:spPr>
          <a:xfrm>
            <a:off x="4402521" y="2465790"/>
            <a:ext cx="9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</a:rPr>
              <a:t>2.</a:t>
            </a:r>
            <a:endParaRPr/>
          </a:p>
        </p:txBody>
      </p:sp>
      <p:sp>
        <p:nvSpPr>
          <p:cNvPr id="285" name="Google Shape;285;p22"/>
          <p:cNvSpPr txBox="1"/>
          <p:nvPr/>
        </p:nvSpPr>
        <p:spPr>
          <a:xfrm>
            <a:off x="8063826" y="2465790"/>
            <a:ext cx="9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>
                <a:solidFill>
                  <a:srgbClr val="FFFFFF"/>
                </a:solidFill>
              </a:rPr>
              <a:t>.</a:t>
            </a:r>
            <a:endParaRPr/>
          </a:p>
        </p:txBody>
      </p:sp>
      <p:sp>
        <p:nvSpPr>
          <p:cNvPr id="286" name="Google Shape;286;p22"/>
          <p:cNvSpPr txBox="1"/>
          <p:nvPr/>
        </p:nvSpPr>
        <p:spPr>
          <a:xfrm>
            <a:off x="4528203" y="1351811"/>
            <a:ext cx="31356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소개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87" name="Google Shape;287;p22"/>
          <p:cNvSpPr/>
          <p:nvPr/>
        </p:nvSpPr>
        <p:spPr>
          <a:xfrm>
            <a:off x="10569348" y="-420132"/>
            <a:ext cx="397200" cy="390600"/>
          </a:xfrm>
          <a:prstGeom prst="roundRect">
            <a:avLst>
              <a:gd fmla="val 7022" name="adj"/>
            </a:avLst>
          </a:prstGeom>
          <a:solidFill>
            <a:srgbClr val="E509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22"/>
          <p:cNvSpPr/>
          <p:nvPr/>
        </p:nvSpPr>
        <p:spPr>
          <a:xfrm>
            <a:off x="11061025" y="-420132"/>
            <a:ext cx="390000" cy="383400"/>
          </a:xfrm>
          <a:prstGeom prst="roundRect">
            <a:avLst>
              <a:gd fmla="val 7022" name="adj"/>
            </a:avLst>
          </a:prstGeom>
          <a:solidFill>
            <a:srgbClr val="E6B4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22"/>
          <p:cNvSpPr/>
          <p:nvPr/>
        </p:nvSpPr>
        <p:spPr>
          <a:xfrm>
            <a:off x="11545481" y="-420132"/>
            <a:ext cx="392400" cy="386100"/>
          </a:xfrm>
          <a:prstGeom prst="roundRect">
            <a:avLst>
              <a:gd fmla="val 7022" name="adj"/>
            </a:avLst>
          </a:prstGeom>
          <a:solidFill>
            <a:srgbClr val="0A3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22"/>
          <p:cNvSpPr/>
          <p:nvPr/>
        </p:nvSpPr>
        <p:spPr>
          <a:xfrm>
            <a:off x="10084892" y="-420132"/>
            <a:ext cx="390000" cy="383400"/>
          </a:xfrm>
          <a:prstGeom prst="roundRect">
            <a:avLst>
              <a:gd fmla="val 7022" name="adj"/>
            </a:avLst>
          </a:prstGeom>
          <a:solidFill>
            <a:srgbClr val="0972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22"/>
          <p:cNvSpPr txBox="1"/>
          <p:nvPr/>
        </p:nvSpPr>
        <p:spPr>
          <a:xfrm>
            <a:off x="1535988" y="3408575"/>
            <a:ext cx="19200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한국 이름, 영문 이름</a:t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시즌 수</a:t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장르</a:t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재생 시간, 연령 등급 </a:t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제조 국가 </a:t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감독, 배우 </a:t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시놉시스</a:t>
            </a:r>
            <a:br>
              <a:rPr b="1" lang="en-US" sz="11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22"/>
          <p:cNvSpPr txBox="1"/>
          <p:nvPr/>
        </p:nvSpPr>
        <p:spPr>
          <a:xfrm>
            <a:off x="5260388" y="3477750"/>
            <a:ext cx="18186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watchlist 수 </a:t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작품 별 총 평점 수 </a:t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작품 별 총 리뷰 수 </a:t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각 시즌, 각 화별 평점</a:t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3" name="Google Shape;293;p22"/>
          <p:cNvSpPr txBox="1"/>
          <p:nvPr/>
        </p:nvSpPr>
        <p:spPr>
          <a:xfrm>
            <a:off x="9065588" y="3840975"/>
            <a:ext cx="16431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좋아요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조회수</a:t>
            </a:r>
            <a:endParaRPr b="1" sz="2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넷플릭스 로고 아이콘 AI 다운로드" id="298" name="Google Shape;298;p23"/>
          <p:cNvPicPr preferRelativeResize="0"/>
          <p:nvPr/>
        </p:nvPicPr>
        <p:blipFill rotWithShape="1">
          <a:blip r:embed="rId3">
            <a:alphaModFix/>
          </a:blip>
          <a:srcRect b="31087" l="13602" r="13733" t="26856"/>
          <a:stretch/>
        </p:blipFill>
        <p:spPr>
          <a:xfrm>
            <a:off x="106680" y="116840"/>
            <a:ext cx="1224280" cy="40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1364" y="142408"/>
            <a:ext cx="325903" cy="32590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3"/>
          <p:cNvSpPr/>
          <p:nvPr/>
        </p:nvSpPr>
        <p:spPr>
          <a:xfrm>
            <a:off x="11548110" y="116839"/>
            <a:ext cx="390000" cy="383400"/>
          </a:xfrm>
          <a:prstGeom prst="roundRect">
            <a:avLst>
              <a:gd fmla="val 7022" name="adj"/>
            </a:avLst>
          </a:prstGeom>
          <a:solidFill>
            <a:srgbClr val="0972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옅은, 실루엣이(가) 표시된 사진&#10;&#10;자동 생성된 설명" id="301" name="Google Shape;30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79736" y="127558"/>
            <a:ext cx="325905" cy="32590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3"/>
          <p:cNvSpPr txBox="1"/>
          <p:nvPr/>
        </p:nvSpPr>
        <p:spPr>
          <a:xfrm>
            <a:off x="944175" y="1130525"/>
            <a:ext cx="342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JustWatch의 robots.txt</a:t>
            </a:r>
            <a:endParaRPr b="1" i="0" sz="24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10569348" y="-420132"/>
            <a:ext cx="397200" cy="390600"/>
          </a:xfrm>
          <a:prstGeom prst="roundRect">
            <a:avLst>
              <a:gd fmla="val 7022" name="adj"/>
            </a:avLst>
          </a:prstGeom>
          <a:solidFill>
            <a:srgbClr val="E509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p23"/>
          <p:cNvSpPr/>
          <p:nvPr/>
        </p:nvSpPr>
        <p:spPr>
          <a:xfrm>
            <a:off x="11061025" y="-420132"/>
            <a:ext cx="390000" cy="383400"/>
          </a:xfrm>
          <a:prstGeom prst="roundRect">
            <a:avLst>
              <a:gd fmla="val 7022" name="adj"/>
            </a:avLst>
          </a:prstGeom>
          <a:solidFill>
            <a:srgbClr val="E6B4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23"/>
          <p:cNvSpPr/>
          <p:nvPr/>
        </p:nvSpPr>
        <p:spPr>
          <a:xfrm>
            <a:off x="11545481" y="-420132"/>
            <a:ext cx="392400" cy="386100"/>
          </a:xfrm>
          <a:prstGeom prst="roundRect">
            <a:avLst>
              <a:gd fmla="val 7022" name="adj"/>
            </a:avLst>
          </a:prstGeom>
          <a:solidFill>
            <a:srgbClr val="0A3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23"/>
          <p:cNvSpPr/>
          <p:nvPr/>
        </p:nvSpPr>
        <p:spPr>
          <a:xfrm>
            <a:off x="10084892" y="-420132"/>
            <a:ext cx="390000" cy="383400"/>
          </a:xfrm>
          <a:prstGeom prst="roundRect">
            <a:avLst>
              <a:gd fmla="val 7022" name="adj"/>
            </a:avLst>
          </a:prstGeom>
          <a:solidFill>
            <a:srgbClr val="0972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" name="Google Shape;30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9800" y="1938500"/>
            <a:ext cx="3642025" cy="14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3"/>
          <p:cNvSpPr txBox="1"/>
          <p:nvPr/>
        </p:nvSpPr>
        <p:spPr>
          <a:xfrm>
            <a:off x="5739175" y="1130525"/>
            <a:ext cx="342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IMDb</a:t>
            </a:r>
            <a:r>
              <a:rPr b="1" lang="en-US" sz="2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의 robots.txt</a:t>
            </a:r>
            <a:endParaRPr b="1" i="0" sz="24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9" name="Google Shape;30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9175" y="1938500"/>
            <a:ext cx="6139566" cy="45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3"/>
          <p:cNvSpPr txBox="1"/>
          <p:nvPr/>
        </p:nvSpPr>
        <p:spPr>
          <a:xfrm>
            <a:off x="1573429" y="101204"/>
            <a:ext cx="69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데이터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넷플릭스 로고 아이콘 AI 다운로드" id="315" name="Google Shape;315;p24"/>
          <p:cNvPicPr preferRelativeResize="0"/>
          <p:nvPr/>
        </p:nvPicPr>
        <p:blipFill rotWithShape="1">
          <a:blip r:embed="rId3">
            <a:alphaModFix/>
          </a:blip>
          <a:srcRect b="31087" l="13602" r="13733" t="26856"/>
          <a:stretch/>
        </p:blipFill>
        <p:spPr>
          <a:xfrm>
            <a:off x="106680" y="116840"/>
            <a:ext cx="1224280" cy="40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1364" y="142408"/>
            <a:ext cx="325903" cy="32590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4"/>
          <p:cNvSpPr/>
          <p:nvPr/>
        </p:nvSpPr>
        <p:spPr>
          <a:xfrm>
            <a:off x="11548110" y="116839"/>
            <a:ext cx="390000" cy="383400"/>
          </a:xfrm>
          <a:prstGeom prst="roundRect">
            <a:avLst>
              <a:gd fmla="val 7022" name="adj"/>
            </a:avLst>
          </a:prstGeom>
          <a:solidFill>
            <a:srgbClr val="E6B4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옅은, 실루엣이(가) 표시된 사진&#10;&#10;자동 생성된 설명" id="318" name="Google Shape;31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79736" y="127558"/>
            <a:ext cx="325905" cy="32590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4"/>
          <p:cNvSpPr txBox="1"/>
          <p:nvPr/>
        </p:nvSpPr>
        <p:spPr>
          <a:xfrm>
            <a:off x="1573429" y="101204"/>
            <a:ext cx="69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입력과 출력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20" name="Google Shape;320;p24"/>
          <p:cNvSpPr/>
          <p:nvPr/>
        </p:nvSpPr>
        <p:spPr>
          <a:xfrm>
            <a:off x="10569348" y="-420132"/>
            <a:ext cx="397200" cy="390600"/>
          </a:xfrm>
          <a:prstGeom prst="roundRect">
            <a:avLst>
              <a:gd fmla="val 7022" name="adj"/>
            </a:avLst>
          </a:prstGeom>
          <a:solidFill>
            <a:srgbClr val="E509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24"/>
          <p:cNvSpPr/>
          <p:nvPr/>
        </p:nvSpPr>
        <p:spPr>
          <a:xfrm>
            <a:off x="11061025" y="-420132"/>
            <a:ext cx="390000" cy="383400"/>
          </a:xfrm>
          <a:prstGeom prst="roundRect">
            <a:avLst>
              <a:gd fmla="val 7022" name="adj"/>
            </a:avLst>
          </a:prstGeom>
          <a:solidFill>
            <a:srgbClr val="E6B4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24"/>
          <p:cNvSpPr/>
          <p:nvPr/>
        </p:nvSpPr>
        <p:spPr>
          <a:xfrm>
            <a:off x="11545481" y="-420132"/>
            <a:ext cx="392400" cy="386100"/>
          </a:xfrm>
          <a:prstGeom prst="roundRect">
            <a:avLst>
              <a:gd fmla="val 7022" name="adj"/>
            </a:avLst>
          </a:prstGeom>
          <a:solidFill>
            <a:srgbClr val="0A3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24"/>
          <p:cNvSpPr/>
          <p:nvPr/>
        </p:nvSpPr>
        <p:spPr>
          <a:xfrm>
            <a:off x="10084892" y="-420132"/>
            <a:ext cx="390000" cy="383400"/>
          </a:xfrm>
          <a:prstGeom prst="roundRect">
            <a:avLst>
              <a:gd fmla="val 7022" name="adj"/>
            </a:avLst>
          </a:prstGeom>
          <a:solidFill>
            <a:srgbClr val="0972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24" name="Google Shape;324;p24"/>
          <p:cNvGraphicFramePr/>
          <p:nvPr/>
        </p:nvGraphicFramePr>
        <p:xfrm>
          <a:off x="952500" y="1002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{6D55A355-FB5A-4960-B75F-C6DA847273DC}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Input</a:t>
                      </a:r>
                      <a:endParaRPr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Output</a:t>
                      </a:r>
                      <a:endParaRPr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장르</a:t>
                      </a:r>
                      <a:endParaRPr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화제성 지표 점수 (자체 지표 생성)</a:t>
                      </a:r>
                      <a:endParaRPr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재생 시간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유튜브 좋아요 수</a:t>
                      </a:r>
                      <a:endParaRPr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연령 등급</a:t>
                      </a:r>
                      <a:endParaRPr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IMDb 평점</a:t>
                      </a:r>
                      <a:endParaRPr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제작 국가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+</a:t>
                      </a:r>
                      <a:r>
                        <a:rPr lang="en-US" sz="1500">
                          <a:solidFill>
                            <a:schemeClr val="lt1"/>
                          </a:solidFill>
                        </a:rPr>
                        <a:t>α</a:t>
                      </a:r>
                      <a:endParaRPr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watchlist 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총 평점 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총 리뷰 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각 시즌, 각 화별 평점</a:t>
                      </a:r>
                      <a:endParaRPr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제작사</a:t>
                      </a:r>
                      <a:endParaRPr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각 화별 제작 비용</a:t>
                      </a:r>
                      <a:endParaRPr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언어 (자막, 더빙) 지원 여부</a:t>
                      </a:r>
                      <a:endParaRPr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넷플릭스 로고 아이콘 AI 다운로드" id="329" name="Google Shape;329;p25"/>
          <p:cNvPicPr preferRelativeResize="0"/>
          <p:nvPr/>
        </p:nvPicPr>
        <p:blipFill rotWithShape="1">
          <a:blip r:embed="rId3">
            <a:alphaModFix/>
          </a:blip>
          <a:srcRect b="31087" l="13602" r="13733" t="26856"/>
          <a:stretch/>
        </p:blipFill>
        <p:spPr>
          <a:xfrm>
            <a:off x="106680" y="116840"/>
            <a:ext cx="1224280" cy="40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1364" y="142408"/>
            <a:ext cx="325903" cy="3259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옅은, 실루엣이(가) 표시된 사진&#10;&#10;자동 생성된 설명" id="331" name="Google Shape;33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79736" y="127558"/>
            <a:ext cx="325905" cy="32590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5"/>
          <p:cNvSpPr txBox="1"/>
          <p:nvPr/>
        </p:nvSpPr>
        <p:spPr>
          <a:xfrm>
            <a:off x="1573429" y="101204"/>
            <a:ext cx="692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3" name="Google Shape;333;p25"/>
          <p:cNvSpPr txBox="1"/>
          <p:nvPr/>
        </p:nvSpPr>
        <p:spPr>
          <a:xfrm>
            <a:off x="5161451" y="1065583"/>
            <a:ext cx="3943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향후 프로젝트의 방향성</a:t>
            </a:r>
            <a:endParaRPr sz="28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334" name="Google Shape;334;p25"/>
          <p:cNvCxnSpPr/>
          <p:nvPr/>
        </p:nvCxnSpPr>
        <p:spPr>
          <a:xfrm>
            <a:off x="5252892" y="1625216"/>
            <a:ext cx="6274500" cy="0"/>
          </a:xfrm>
          <a:prstGeom prst="straightConnector1">
            <a:avLst/>
          </a:prstGeom>
          <a:noFill/>
          <a:ln cap="rnd" cmpd="sng" w="25400">
            <a:solidFill>
              <a:schemeClr val="lt1">
                <a:alpha val="6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5" name="Google Shape;335;p25"/>
          <p:cNvSpPr txBox="1"/>
          <p:nvPr/>
        </p:nvSpPr>
        <p:spPr>
          <a:xfrm>
            <a:off x="5161451" y="1843146"/>
            <a:ext cx="64572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anum Gothic"/>
              <a:buChar char="●"/>
            </a:pPr>
            <a:r>
              <a:rPr b="1" lang="en-US" sz="2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‘자체 지표’의 구체화</a:t>
            </a:r>
            <a:endParaRPr b="1" sz="2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anum Gothic"/>
              <a:buChar char="-"/>
            </a:pPr>
            <a:r>
              <a:rPr lang="en-US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소셜미디어 트렌드와 넷플릭스 드라마의 흥행 간 상관관계를 고려</a:t>
            </a:r>
            <a:endParaRPr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anum Gothic"/>
              <a:buChar char="-"/>
            </a:pPr>
            <a:r>
              <a:rPr lang="en-US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트위터 (X) 재게시 수, 유튜브 좋아요 수, 인스타 좋아요 수, 해시태그 수</a:t>
            </a:r>
            <a:endParaRPr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anum Gothic"/>
              <a:buChar char="-"/>
            </a:pPr>
            <a:r>
              <a:rPr lang="en-US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굿 데이터 코퍼레이션 사의 펀덱스 참고</a:t>
            </a:r>
            <a:endParaRPr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anum Gothic"/>
              <a:buChar char="●"/>
            </a:pPr>
            <a:r>
              <a:rPr b="1" lang="en-US" sz="2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오징어 게임 2의 흥행 예측</a:t>
            </a:r>
            <a:endParaRPr b="1" sz="2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anum Gothic"/>
              <a:buChar char="-"/>
            </a:pPr>
            <a:r>
              <a:rPr lang="en-US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저희 조만의 흥행 예측 모형을 이용하여 향후 방영될 오징어 게임 2의 흥행을 예측</a:t>
            </a:r>
            <a:endParaRPr b="1" sz="2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6" name="Google Shape;336;p25"/>
          <p:cNvSpPr/>
          <p:nvPr/>
        </p:nvSpPr>
        <p:spPr>
          <a:xfrm>
            <a:off x="10569348" y="-420132"/>
            <a:ext cx="397200" cy="390600"/>
          </a:xfrm>
          <a:prstGeom prst="roundRect">
            <a:avLst>
              <a:gd fmla="val 7022" name="adj"/>
            </a:avLst>
          </a:prstGeom>
          <a:solidFill>
            <a:srgbClr val="E509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25"/>
          <p:cNvSpPr/>
          <p:nvPr/>
        </p:nvSpPr>
        <p:spPr>
          <a:xfrm>
            <a:off x="11061025" y="-420132"/>
            <a:ext cx="390000" cy="383400"/>
          </a:xfrm>
          <a:prstGeom prst="roundRect">
            <a:avLst>
              <a:gd fmla="val 7022" name="adj"/>
            </a:avLst>
          </a:prstGeom>
          <a:solidFill>
            <a:srgbClr val="E6B4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p25"/>
          <p:cNvSpPr/>
          <p:nvPr/>
        </p:nvSpPr>
        <p:spPr>
          <a:xfrm>
            <a:off x="11545481" y="-420132"/>
            <a:ext cx="392400" cy="386100"/>
          </a:xfrm>
          <a:prstGeom prst="roundRect">
            <a:avLst>
              <a:gd fmla="val 7022" name="adj"/>
            </a:avLst>
          </a:prstGeom>
          <a:solidFill>
            <a:srgbClr val="0A3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25"/>
          <p:cNvSpPr/>
          <p:nvPr/>
        </p:nvSpPr>
        <p:spPr>
          <a:xfrm>
            <a:off x="10084892" y="-420132"/>
            <a:ext cx="390000" cy="383400"/>
          </a:xfrm>
          <a:prstGeom prst="roundRect">
            <a:avLst>
              <a:gd fmla="val 7022" name="adj"/>
            </a:avLst>
          </a:prstGeom>
          <a:solidFill>
            <a:srgbClr val="0972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0" name="Google Shape;340;p25"/>
          <p:cNvGrpSpPr/>
          <p:nvPr/>
        </p:nvGrpSpPr>
        <p:grpSpPr>
          <a:xfrm>
            <a:off x="348267" y="5101361"/>
            <a:ext cx="4396500" cy="840600"/>
            <a:chOff x="1201006" y="6919925"/>
            <a:chExt cx="4396500" cy="840600"/>
          </a:xfrm>
        </p:grpSpPr>
        <p:sp>
          <p:nvSpPr>
            <p:cNvPr id="341" name="Google Shape;341;p25"/>
            <p:cNvSpPr/>
            <p:nvPr/>
          </p:nvSpPr>
          <p:spPr>
            <a:xfrm>
              <a:off x="1201006" y="6919925"/>
              <a:ext cx="4396500" cy="840600"/>
            </a:xfrm>
            <a:prstGeom prst="roundRect">
              <a:avLst>
                <a:gd fmla="val 1535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1400898" y="7122924"/>
              <a:ext cx="519900" cy="490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3" name="Google Shape;343;p25"/>
            <p:cNvSpPr/>
            <p:nvPr/>
          </p:nvSpPr>
          <p:spPr>
            <a:xfrm>
              <a:off x="2030378" y="7122924"/>
              <a:ext cx="519900" cy="490200"/>
            </a:xfrm>
            <a:prstGeom prst="ellipse">
              <a:avLst/>
            </a:prstGeom>
            <a:noFill/>
            <a:ln cap="flat" cmpd="sng" w="25400">
              <a:solidFill>
                <a:schemeClr val="lt1">
                  <a:alpha val="6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4" name="Google Shape;344;p25"/>
            <p:cNvSpPr/>
            <p:nvPr/>
          </p:nvSpPr>
          <p:spPr>
            <a:xfrm>
              <a:off x="2659859" y="7122924"/>
              <a:ext cx="519900" cy="490200"/>
            </a:xfrm>
            <a:prstGeom prst="ellipse">
              <a:avLst/>
            </a:prstGeom>
            <a:noFill/>
            <a:ln cap="flat" cmpd="sng" w="25400">
              <a:solidFill>
                <a:schemeClr val="lt1">
                  <a:alpha val="6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3289339" y="7122924"/>
              <a:ext cx="519900" cy="490200"/>
            </a:xfrm>
            <a:prstGeom prst="ellipse">
              <a:avLst/>
            </a:prstGeom>
            <a:noFill/>
            <a:ln cap="flat" cmpd="sng" w="25400">
              <a:solidFill>
                <a:schemeClr val="lt1">
                  <a:alpha val="6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6" name="Google Shape;346;p25"/>
            <p:cNvSpPr/>
            <p:nvPr/>
          </p:nvSpPr>
          <p:spPr>
            <a:xfrm>
              <a:off x="3918820" y="7122924"/>
              <a:ext cx="519900" cy="490200"/>
            </a:xfrm>
            <a:prstGeom prst="ellipse">
              <a:avLst/>
            </a:prstGeom>
            <a:noFill/>
            <a:ln cap="flat" cmpd="sng" w="25400">
              <a:solidFill>
                <a:schemeClr val="lt1">
                  <a:alpha val="6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4904206" y="7122924"/>
              <a:ext cx="519900" cy="490200"/>
            </a:xfrm>
            <a:prstGeom prst="ellipse">
              <a:avLst/>
            </a:prstGeom>
            <a:noFill/>
            <a:ln cap="flat" cmpd="sng" w="25400">
              <a:solidFill>
                <a:schemeClr val="lt1">
                  <a:alpha val="698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48" name="Google Shape;348;p25"/>
            <p:cNvCxnSpPr/>
            <p:nvPr/>
          </p:nvCxnSpPr>
          <p:spPr>
            <a:xfrm>
              <a:off x="5069398" y="7340929"/>
              <a:ext cx="94800" cy="80400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9" name="Google Shape;349;p25"/>
            <p:cNvCxnSpPr/>
            <p:nvPr/>
          </p:nvCxnSpPr>
          <p:spPr>
            <a:xfrm flipH="1" rot="10800000">
              <a:off x="5164151" y="7340917"/>
              <a:ext cx="96600" cy="80400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50" name="Google Shape;350;p25"/>
            <p:cNvSpPr/>
            <p:nvPr/>
          </p:nvSpPr>
          <p:spPr>
            <a:xfrm>
              <a:off x="4028611" y="7220150"/>
              <a:ext cx="300300" cy="295800"/>
            </a:xfrm>
            <a:prstGeom prst="mathMultiply">
              <a:avLst>
                <a:gd fmla="val 3848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엄지척 기호 윤곽선" id="351" name="Google Shape;351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69869" y="7200570"/>
              <a:ext cx="299867" cy="280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엄지손가락 내리기 윤곽선" id="352" name="Google Shape;352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99229" y="7235084"/>
              <a:ext cx="299868" cy="280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25"/>
            <p:cNvSpPr/>
            <p:nvPr/>
          </p:nvSpPr>
          <p:spPr>
            <a:xfrm rot="5400000">
              <a:off x="1602570" y="7291385"/>
              <a:ext cx="190800" cy="1491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2136942" y="7251986"/>
              <a:ext cx="293400" cy="246900"/>
            </a:xfrm>
            <a:prstGeom prst="mathPlus">
              <a:avLst>
                <a:gd fmla="val 5571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55" name="Google Shape;355;p25"/>
          <p:cNvPicPr preferRelativeResize="0"/>
          <p:nvPr/>
        </p:nvPicPr>
        <p:blipFill rotWithShape="1">
          <a:blip r:embed="rId8">
            <a:alphaModFix/>
          </a:blip>
          <a:srcRect b="3400" l="2012" r="2165" t="8284"/>
          <a:stretch/>
        </p:blipFill>
        <p:spPr>
          <a:xfrm>
            <a:off x="421450" y="2097625"/>
            <a:ext cx="4243152" cy="271064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56" name="Google Shape;356;p25"/>
          <p:cNvSpPr/>
          <p:nvPr/>
        </p:nvSpPr>
        <p:spPr>
          <a:xfrm>
            <a:off x="11545481" y="-420132"/>
            <a:ext cx="392400" cy="386100"/>
          </a:xfrm>
          <a:prstGeom prst="roundRect">
            <a:avLst>
              <a:gd fmla="val 7022" name="adj"/>
            </a:avLst>
          </a:prstGeom>
          <a:solidFill>
            <a:srgbClr val="0A3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25"/>
          <p:cNvSpPr/>
          <p:nvPr/>
        </p:nvSpPr>
        <p:spPr>
          <a:xfrm>
            <a:off x="11545481" y="-420132"/>
            <a:ext cx="392400" cy="386100"/>
          </a:xfrm>
          <a:prstGeom prst="roundRect">
            <a:avLst>
              <a:gd fmla="val 7022" name="adj"/>
            </a:avLst>
          </a:prstGeom>
          <a:solidFill>
            <a:srgbClr val="0A3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25"/>
          <p:cNvSpPr/>
          <p:nvPr/>
        </p:nvSpPr>
        <p:spPr>
          <a:xfrm>
            <a:off x="11545481" y="-420132"/>
            <a:ext cx="392400" cy="386100"/>
          </a:xfrm>
          <a:prstGeom prst="roundRect">
            <a:avLst>
              <a:gd fmla="val 7022" name="adj"/>
            </a:avLst>
          </a:prstGeom>
          <a:solidFill>
            <a:srgbClr val="0A3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25"/>
          <p:cNvSpPr/>
          <p:nvPr/>
        </p:nvSpPr>
        <p:spPr>
          <a:xfrm>
            <a:off x="11545481" y="-420132"/>
            <a:ext cx="392400" cy="386100"/>
          </a:xfrm>
          <a:prstGeom prst="roundRect">
            <a:avLst>
              <a:gd fmla="val 7022" name="adj"/>
            </a:avLst>
          </a:prstGeom>
          <a:solidFill>
            <a:srgbClr val="0A3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25"/>
          <p:cNvSpPr/>
          <p:nvPr/>
        </p:nvSpPr>
        <p:spPr>
          <a:xfrm>
            <a:off x="11548106" y="124843"/>
            <a:ext cx="392400" cy="386100"/>
          </a:xfrm>
          <a:prstGeom prst="roundRect">
            <a:avLst>
              <a:gd fmla="val 7022" name="adj"/>
            </a:avLst>
          </a:prstGeom>
          <a:solidFill>
            <a:srgbClr val="0A3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넷플릭스 로고 아이콘 AI 다운로드" id="365" name="Google Shape;365;p26"/>
          <p:cNvPicPr preferRelativeResize="0"/>
          <p:nvPr/>
        </p:nvPicPr>
        <p:blipFill rotWithShape="1">
          <a:blip r:embed="rId3">
            <a:alphaModFix/>
          </a:blip>
          <a:srcRect b="31086" l="13600" r="13734" t="26858"/>
          <a:stretch/>
        </p:blipFill>
        <p:spPr>
          <a:xfrm>
            <a:off x="106680" y="116840"/>
            <a:ext cx="1224280" cy="40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1364" y="142408"/>
            <a:ext cx="325903" cy="32590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6"/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fmla="val 7022" name="adj"/>
            </a:avLst>
          </a:prstGeom>
          <a:solidFill>
            <a:srgbClr val="0A3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옅은, 실루엣이(가) 표시된 사진&#10;&#10;자동 생성된 설명" id="368" name="Google Shape;36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79736" y="127558"/>
            <a:ext cx="325904" cy="32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6"/>
          <p:cNvSpPr txBox="1"/>
          <p:nvPr/>
        </p:nvSpPr>
        <p:spPr>
          <a:xfrm>
            <a:off x="1573429" y="101204"/>
            <a:ext cx="69215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비즈니스 연관성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70" name="Google Shape;370;p26"/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fmla="val 7022" name="adj"/>
            </a:avLst>
          </a:prstGeom>
          <a:solidFill>
            <a:srgbClr val="E509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26"/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fmla="val 7022" name="adj"/>
            </a:avLst>
          </a:prstGeom>
          <a:solidFill>
            <a:srgbClr val="E6B4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p26"/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fmla="val 7022" name="adj"/>
            </a:avLst>
          </a:prstGeom>
          <a:solidFill>
            <a:srgbClr val="0A3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26"/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fmla="val 7022" name="adj"/>
            </a:avLst>
          </a:prstGeom>
          <a:solidFill>
            <a:srgbClr val="0972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p26"/>
          <p:cNvSpPr/>
          <p:nvPr/>
        </p:nvSpPr>
        <p:spPr>
          <a:xfrm>
            <a:off x="4733022" y="3916688"/>
            <a:ext cx="2831100" cy="360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/>
              <a:t>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6"/>
          <p:cNvSpPr/>
          <p:nvPr/>
        </p:nvSpPr>
        <p:spPr>
          <a:xfrm>
            <a:off x="8714472" y="3916688"/>
            <a:ext cx="2831100" cy="360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/>
              <a:t>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건물, 주랑이(가) 표시된 사진&#10;&#10;자동 생성된 설명" id="376" name="Google Shape;37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1571" y="1238726"/>
            <a:ext cx="2831011" cy="266195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6"/>
          <p:cNvSpPr/>
          <p:nvPr/>
        </p:nvSpPr>
        <p:spPr>
          <a:xfrm>
            <a:off x="751572" y="3916688"/>
            <a:ext cx="2831100" cy="360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/>
              <a:t>1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물, 실외, 하늘, 강이(가) 표시된 사진&#10;&#10;자동 생성된 설명" id="378" name="Google Shape;378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33020" y="1238725"/>
            <a:ext cx="2831011" cy="2661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건물이(가) 표시된 사진&#10;&#10;자동 생성된 설명" id="379" name="Google Shape;379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14472" y="1238492"/>
            <a:ext cx="2831009" cy="265671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6"/>
          <p:cNvSpPr txBox="1"/>
          <p:nvPr/>
        </p:nvSpPr>
        <p:spPr>
          <a:xfrm>
            <a:off x="751571" y="4557933"/>
            <a:ext cx="283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컨텐츠 생산자의</a:t>
            </a: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의사결정 보조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26"/>
          <p:cNvSpPr txBox="1"/>
          <p:nvPr/>
        </p:nvSpPr>
        <p:spPr>
          <a:xfrm>
            <a:off x="4733020" y="4557933"/>
            <a:ext cx="28311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넷플릭스의 사용자 경험 향상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26"/>
          <p:cNvSpPr txBox="1"/>
          <p:nvPr/>
        </p:nvSpPr>
        <p:spPr>
          <a:xfrm>
            <a:off x="8714469" y="4557933"/>
            <a:ext cx="28311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후속 시즌에 대한 수요 및 관심도에 대한 소비자 인사이트 제공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83" name="Google Shape;383;p26"/>
          <p:cNvSpPr txBox="1"/>
          <p:nvPr/>
        </p:nvSpPr>
        <p:spPr>
          <a:xfrm>
            <a:off x="751575" y="5138950"/>
            <a:ext cx="29910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손익 분기점 설정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흥행 예상 작품에는 마케팅 비용을 더욱 많이 투자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26"/>
          <p:cNvSpPr txBox="1"/>
          <p:nvPr/>
        </p:nvSpPr>
        <p:spPr>
          <a:xfrm>
            <a:off x="4733025" y="5138950"/>
            <a:ext cx="29910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흥행할 드라마를 추천하여 넷플릭스를 더욱 오래 이용하게 함</a:t>
            </a:r>
            <a:endParaRPr b="1" i="0" sz="1300" u="none" cap="none" strike="noStrike">
              <a:solidFill>
                <a:schemeClr val="lt1"/>
              </a:solidFill>
            </a:endParaRPr>
          </a:p>
        </p:txBody>
      </p:sp>
      <p:sp>
        <p:nvSpPr>
          <p:cNvPr id="385" name="Google Shape;385;p26"/>
          <p:cNvSpPr txBox="1"/>
          <p:nvPr/>
        </p:nvSpPr>
        <p:spPr>
          <a:xfrm>
            <a:off x="8660750" y="5383750"/>
            <a:ext cx="31191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유저의 후속 시즌에 대한 평가와 관심도를 간접적으로 확인하여 예측에 활용 가능</a:t>
            </a:r>
            <a:endParaRPr b="1" i="0" sz="13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7"/>
          <p:cNvSpPr txBox="1"/>
          <p:nvPr/>
        </p:nvSpPr>
        <p:spPr>
          <a:xfrm>
            <a:off x="1694200" y="230050"/>
            <a:ext cx="882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 출처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가람 블로그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https://garam-story.tistory.com/entry/2-%EA%B9%94%EB%81%94%ED%95%9C-PPT-%ED%85%9C%ED%94%8C%EB%A6%BF-%EB%84%B7%ED%94%8C%EB%A6%AD%EC%8A%A4-PPT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넷플릭스 로고 아이콘 AI 다운로드" id="395" name="Google Shape;395;p28"/>
          <p:cNvPicPr preferRelativeResize="0"/>
          <p:nvPr/>
        </p:nvPicPr>
        <p:blipFill rotWithShape="1">
          <a:blip r:embed="rId3">
            <a:alphaModFix/>
          </a:blip>
          <a:srcRect b="31086" l="13600" r="13734" t="26858"/>
          <a:stretch/>
        </p:blipFill>
        <p:spPr>
          <a:xfrm>
            <a:off x="106680" y="116840"/>
            <a:ext cx="1224280" cy="402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396" name="Google Shape;396;p28"/>
          <p:cNvPicPr preferRelativeResize="0"/>
          <p:nvPr/>
        </p:nvPicPr>
        <p:blipFill rotWithShape="1">
          <a:blip r:embed="rId4">
            <a:alphaModFix/>
          </a:blip>
          <a:srcRect b="2828" l="0" r="0" t="2828"/>
          <a:stretch/>
        </p:blipFill>
        <p:spPr>
          <a:xfrm>
            <a:off x="0" y="571338"/>
            <a:ext cx="12192000" cy="5715323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8"/>
          <p:cNvSpPr/>
          <p:nvPr/>
        </p:nvSpPr>
        <p:spPr>
          <a:xfrm>
            <a:off x="0" y="571338"/>
            <a:ext cx="12192000" cy="571532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88000">
                <a:srgbClr val="000000">
                  <a:alpha val="69803"/>
                </a:srgbClr>
              </a:gs>
              <a:gs pos="100000">
                <a:srgbClr val="000000">
                  <a:alpha val="69803"/>
                </a:srgbClr>
              </a:gs>
            </a:gsLst>
            <a:lin ang="10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28"/>
          <p:cNvSpPr txBox="1"/>
          <p:nvPr/>
        </p:nvSpPr>
        <p:spPr>
          <a:xfrm>
            <a:off x="1656176" y="2967292"/>
            <a:ext cx="887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800"/>
              <a:buFont typeface="Arial"/>
              <a:buNone/>
            </a:pPr>
            <a:r>
              <a:rPr i="0" lang="en-US" sz="5400" u="none" cap="none" strike="noStrike">
                <a:solidFill>
                  <a:srgbClr val="F2F2F2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Thank you for Listening</a:t>
            </a:r>
            <a:endParaRPr sz="54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grpSp>
        <p:nvGrpSpPr>
          <p:cNvPr id="399" name="Google Shape;399;p28"/>
          <p:cNvGrpSpPr/>
          <p:nvPr/>
        </p:nvGrpSpPr>
        <p:grpSpPr>
          <a:xfrm>
            <a:off x="10535823" y="5553911"/>
            <a:ext cx="1374140" cy="399531"/>
            <a:chOff x="5128261" y="3606799"/>
            <a:chExt cx="1374140" cy="399531"/>
          </a:xfrm>
        </p:grpSpPr>
        <p:sp>
          <p:nvSpPr>
            <p:cNvPr id="400" name="Google Shape;400;p28"/>
            <p:cNvSpPr/>
            <p:nvPr/>
          </p:nvSpPr>
          <p:spPr>
            <a:xfrm>
              <a:off x="5128261" y="3606799"/>
              <a:ext cx="1374140" cy="399531"/>
            </a:xfrm>
            <a:prstGeom prst="roundRect">
              <a:avLst>
                <a:gd fmla="val 6301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1" name="Google Shape;401;p28"/>
            <p:cNvSpPr/>
            <p:nvPr/>
          </p:nvSpPr>
          <p:spPr>
            <a:xfrm rot="5400000">
              <a:off x="5405120" y="3712427"/>
              <a:ext cx="177800" cy="20828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2" name="Google Shape;402;p28"/>
            <p:cNvSpPr txBox="1"/>
            <p:nvPr/>
          </p:nvSpPr>
          <p:spPr>
            <a:xfrm>
              <a:off x="5554345" y="3666706"/>
              <a:ext cx="869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다음화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5000">
              <a:srgbClr val="FFFFFF"/>
            </a:gs>
            <a:gs pos="100000">
              <a:schemeClr val="accent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620" y="7014258"/>
            <a:ext cx="442551" cy="44255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다양한 넷플릭스 로고4 &amp;gt; 갤러리 | 4FLIX - 넷플릭스 한국 팬 커뮤니티 4(넷)플릭스" id="89" name="Google Shape;8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4932" y="2333051"/>
            <a:ext cx="6182135" cy="1612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44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넷플릭스 로고 아이콘 AI 다운로드" id="94" name="Google Shape;94;p15"/>
          <p:cNvPicPr preferRelativeResize="0"/>
          <p:nvPr/>
        </p:nvPicPr>
        <p:blipFill rotWithShape="1">
          <a:blip r:embed="rId3">
            <a:alphaModFix/>
          </a:blip>
          <a:srcRect b="31086" l="13600" r="13734" t="26858"/>
          <a:stretch/>
        </p:blipFill>
        <p:spPr>
          <a:xfrm>
            <a:off x="106680" y="76200"/>
            <a:ext cx="1224280" cy="402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협곡, 일몰이(가) 표시된 사진&#10;&#10;자동 생성된 설명" id="95" name="Google Shape;95;p15"/>
          <p:cNvPicPr preferRelativeResize="0"/>
          <p:nvPr/>
        </p:nvPicPr>
        <p:blipFill rotWithShape="1">
          <a:blip r:embed="rId4">
            <a:alphaModFix/>
          </a:blip>
          <a:srcRect b="0" l="0" r="0" t="5497"/>
          <a:stretch/>
        </p:blipFill>
        <p:spPr>
          <a:xfrm>
            <a:off x="0" y="571338"/>
            <a:ext cx="12192000" cy="571532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/>
          <p:nvPr/>
        </p:nvSpPr>
        <p:spPr>
          <a:xfrm>
            <a:off x="0" y="571338"/>
            <a:ext cx="12192000" cy="57153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000">
                <a:srgbClr val="000000">
                  <a:alpha val="0"/>
                </a:srgbClr>
              </a:gs>
              <a:gs pos="88000">
                <a:schemeClr val="dk1"/>
              </a:gs>
              <a:gs pos="100000">
                <a:schemeClr val="dk1"/>
              </a:gs>
            </a:gsLst>
            <a:lin ang="9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7" name="Google Shape;97;p15"/>
          <p:cNvGrpSpPr/>
          <p:nvPr/>
        </p:nvGrpSpPr>
        <p:grpSpPr>
          <a:xfrm>
            <a:off x="465999" y="2029778"/>
            <a:ext cx="1258661" cy="512444"/>
            <a:chOff x="465999" y="1938338"/>
            <a:chExt cx="1258661" cy="512444"/>
          </a:xfrm>
        </p:grpSpPr>
        <p:pic>
          <p:nvPicPr>
            <p:cNvPr descr="코로나로 넷플릭스 가입자 수 1577만명 늘었다 | jobsN : 네이버 포스트" id="98" name="Google Shape;98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5999" y="1938338"/>
              <a:ext cx="505642" cy="5124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5"/>
            <p:cNvSpPr txBox="1"/>
            <p:nvPr/>
          </p:nvSpPr>
          <p:spPr>
            <a:xfrm>
              <a:off x="718820" y="2009894"/>
              <a:ext cx="10058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시리즈</a:t>
              </a:r>
              <a:endParaRPr/>
            </a:p>
          </p:txBody>
        </p:sp>
      </p:grpSp>
      <p:sp>
        <p:nvSpPr>
          <p:cNvPr id="100" name="Google Shape;100;p15"/>
          <p:cNvSpPr txBox="1"/>
          <p:nvPr/>
        </p:nvSpPr>
        <p:spPr>
          <a:xfrm>
            <a:off x="465950" y="2435575"/>
            <a:ext cx="8671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zero-base 머신러닝 프로젝트 평일오후반 3조 기획서</a:t>
            </a:r>
            <a:endParaRPr b="1" i="0" sz="5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465999" y="4128767"/>
            <a:ext cx="7296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202</a:t>
            </a:r>
            <a:r>
              <a:rPr lang="en-US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2" name="Google Shape;102;p15"/>
          <p:cNvCxnSpPr/>
          <p:nvPr/>
        </p:nvCxnSpPr>
        <p:spPr>
          <a:xfrm>
            <a:off x="1215980" y="4128767"/>
            <a:ext cx="0" cy="281994"/>
          </a:xfrm>
          <a:prstGeom prst="straightConnector1">
            <a:avLst/>
          </a:prstGeom>
          <a:noFill/>
          <a:ln cap="flat" cmpd="sng" w="31750">
            <a:solidFill>
              <a:schemeClr val="lt1">
                <a:alpha val="7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" name="Google Shape;103;p15"/>
          <p:cNvSpPr txBox="1"/>
          <p:nvPr/>
        </p:nvSpPr>
        <p:spPr>
          <a:xfrm>
            <a:off x="1295397" y="4128775"/>
            <a:ext cx="199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취업 스쿨</a:t>
            </a:r>
            <a:endParaRPr i="0" sz="14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465999" y="4939013"/>
            <a:ext cx="6921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lang="en-US" sz="2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팀원</a:t>
            </a:r>
            <a:r>
              <a:rPr b="1" i="0" lang="en-US" sz="25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: </a:t>
            </a:r>
            <a:r>
              <a:rPr b="1" lang="en-US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강민지, 김이영, 이예슬, 조규리, 천준규</a:t>
            </a:r>
            <a:endParaRPr b="1" sz="2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t/>
            </a:r>
            <a:endParaRPr b="1" sz="2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3433989" y="4124173"/>
            <a:ext cx="98552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25기</a:t>
            </a:r>
            <a:endParaRPr i="0" sz="14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6" name="Google Shape;106;p15"/>
          <p:cNvCxnSpPr/>
          <p:nvPr/>
        </p:nvCxnSpPr>
        <p:spPr>
          <a:xfrm>
            <a:off x="3371268" y="4119308"/>
            <a:ext cx="0" cy="281994"/>
          </a:xfrm>
          <a:prstGeom prst="straightConnector1">
            <a:avLst/>
          </a:prstGeom>
          <a:noFill/>
          <a:ln cap="flat" cmpd="sng" w="31750">
            <a:solidFill>
              <a:schemeClr val="lt1">
                <a:alpha val="7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넷플릭스 로고 아이콘 AI 다운로드" id="111" name="Google Shape;111;p16"/>
          <p:cNvPicPr preferRelativeResize="0"/>
          <p:nvPr/>
        </p:nvPicPr>
        <p:blipFill rotWithShape="1">
          <a:blip r:embed="rId3">
            <a:alphaModFix/>
          </a:blip>
          <a:srcRect b="31086" l="13600" r="13734" t="26858"/>
          <a:stretch/>
        </p:blipFill>
        <p:spPr>
          <a:xfrm>
            <a:off x="106680" y="76200"/>
            <a:ext cx="1224280" cy="402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1371600" y="1103806"/>
            <a:ext cx="94488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 절차</a:t>
            </a:r>
            <a:endParaRPr i="0" sz="4000" u="none" cap="none" strike="noStrike">
              <a:solidFill>
                <a:srgbClr val="FFFFFF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941070" y="2560320"/>
            <a:ext cx="2004060" cy="1971040"/>
          </a:xfrm>
          <a:prstGeom prst="roundRect">
            <a:avLst>
              <a:gd fmla="val 7022" name="adj"/>
            </a:avLst>
          </a:prstGeom>
          <a:solidFill>
            <a:srgbClr val="0972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3745230" y="2560320"/>
            <a:ext cx="2004060" cy="1971040"/>
          </a:xfrm>
          <a:prstGeom prst="roundRect">
            <a:avLst>
              <a:gd fmla="val 7022" name="adj"/>
            </a:avLst>
          </a:prstGeom>
          <a:solidFill>
            <a:srgbClr val="E509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6549390" y="2560320"/>
            <a:ext cx="2004060" cy="1971040"/>
          </a:xfrm>
          <a:prstGeom prst="roundRect">
            <a:avLst>
              <a:gd fmla="val 7022" name="adj"/>
            </a:avLst>
          </a:prstGeom>
          <a:solidFill>
            <a:srgbClr val="E6B4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9353550" y="2560320"/>
            <a:ext cx="2004060" cy="1971040"/>
          </a:xfrm>
          <a:prstGeom prst="roundRect">
            <a:avLst>
              <a:gd fmla="val 7022" name="adj"/>
            </a:avLst>
          </a:prstGeom>
          <a:solidFill>
            <a:srgbClr val="0A3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연필 단색으로 채워진" id="117" name="Google Shape;11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0960" y="2973070"/>
            <a:ext cx="1192530" cy="11925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전구 단색으로 채워진" id="118" name="Google Shape;11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4490" y="2973070"/>
            <a:ext cx="1145540" cy="11455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펼쳐진 책 단색으로 채워진" id="119" name="Google Shape;11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78650" y="2973071"/>
            <a:ext cx="1145539" cy="11455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낙엽수 단색으로 채워진" id="120" name="Google Shape;120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82811" y="2973072"/>
            <a:ext cx="1145538" cy="114553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1059181" y="4692300"/>
            <a:ext cx="176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수집</a:t>
            </a:r>
            <a:endParaRPr b="1" i="0" sz="18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3863340" y="4697297"/>
            <a:ext cx="176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전처리</a:t>
            </a:r>
            <a:br>
              <a:rPr b="1" lang="en-US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-US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및 EDA</a:t>
            </a:r>
            <a:endParaRPr b="1" i="0" sz="18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6667499" y="4692300"/>
            <a:ext cx="17678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학습</a:t>
            </a:r>
            <a:endParaRPr b="1" i="0" sz="18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9471658" y="4692300"/>
            <a:ext cx="17678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평가</a:t>
            </a:r>
            <a:endParaRPr b="1" i="0" sz="18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넷플릭스 로고 아이콘 AI 다운로드" id="129" name="Google Shape;129;p17"/>
          <p:cNvPicPr preferRelativeResize="0"/>
          <p:nvPr/>
        </p:nvPicPr>
        <p:blipFill rotWithShape="1">
          <a:blip r:embed="rId3">
            <a:alphaModFix/>
          </a:blip>
          <a:srcRect b="31086" l="13600" r="13734" t="26858"/>
          <a:stretch/>
        </p:blipFill>
        <p:spPr>
          <a:xfrm>
            <a:off x="106680" y="116840"/>
            <a:ext cx="1224280" cy="40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1364" y="142408"/>
            <a:ext cx="325903" cy="32590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fmla="val 7022" name="adj"/>
            </a:avLst>
          </a:prstGeom>
          <a:solidFill>
            <a:srgbClr val="0972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옅은, 실루엣이(가) 표시된 사진&#10;&#10;자동 생성된 설명" id="132" name="Google Shape;13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79736" y="127558"/>
            <a:ext cx="325904" cy="32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/>
          <p:nvPr/>
        </p:nvSpPr>
        <p:spPr>
          <a:xfrm>
            <a:off x="348275" y="1398400"/>
            <a:ext cx="4396445" cy="4080892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5161451" y="1065583"/>
            <a:ext cx="394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2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정보</a:t>
            </a:r>
            <a:endParaRPr b="1" i="0" sz="25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35" name="Google Shape;135;p17"/>
          <p:cNvCxnSpPr/>
          <p:nvPr/>
        </p:nvCxnSpPr>
        <p:spPr>
          <a:xfrm>
            <a:off x="5252892" y="1625216"/>
            <a:ext cx="6274379" cy="0"/>
          </a:xfrm>
          <a:prstGeom prst="straightConnector1">
            <a:avLst/>
          </a:prstGeom>
          <a:noFill/>
          <a:ln cap="rnd" cmpd="sng" w="25400">
            <a:solidFill>
              <a:schemeClr val="lt1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6" name="Google Shape;136;p17"/>
          <p:cNvSpPr txBox="1"/>
          <p:nvPr/>
        </p:nvSpPr>
        <p:spPr>
          <a:xfrm>
            <a:off x="5161450" y="1843150"/>
            <a:ext cx="6457200" cy="43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anum Gothic"/>
              <a:buChar char="●"/>
            </a:pPr>
            <a:r>
              <a:rPr b="1" lang="en-US" sz="2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과정명: 데이터 취업스쿨 25기</a:t>
            </a:r>
            <a:endParaRPr b="1" sz="2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anum Gothic"/>
              <a:buChar char="●"/>
            </a:pPr>
            <a:r>
              <a:rPr b="1" lang="en-US" sz="2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종류: 머신러닝 프로젝트</a:t>
            </a:r>
            <a:endParaRPr b="1" sz="2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anum Gothic"/>
              <a:buChar char="●"/>
            </a:pPr>
            <a:r>
              <a:rPr b="1" lang="en-US" sz="2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기간</a:t>
            </a:r>
            <a:endParaRPr b="1" sz="2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anum Gothic"/>
              <a:buChar char="○"/>
            </a:pPr>
            <a:r>
              <a:rPr b="1" lang="en-US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진행 기간: 2024.05.27 ~ 2024.06.28. 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anum Gothic"/>
              <a:buChar char="○"/>
            </a:pPr>
            <a:r>
              <a:rPr b="1" lang="en-US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세부 기간: </a:t>
            </a:r>
            <a:br>
              <a:rPr b="1" lang="en-US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-US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05.27 ~ 05.31 주제 선정</a:t>
            </a:r>
            <a:br>
              <a:rPr b="1" lang="en-US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-US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06.03 ~ 06.05 데이터 수집</a:t>
            </a:r>
            <a:br>
              <a:rPr b="1" lang="en-US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-US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06.06 ~ 06.17 EDA 및 중간 발표</a:t>
            </a:r>
            <a:br>
              <a:rPr b="1" lang="en-US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-US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06.18 ~ 06.28 머신러닝 모델링 및 최종 발표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fmla="val 7022" name="adj"/>
            </a:avLst>
          </a:prstGeom>
          <a:solidFill>
            <a:srgbClr val="E509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fmla="val 7022" name="adj"/>
            </a:avLst>
          </a:prstGeom>
          <a:solidFill>
            <a:srgbClr val="E6B4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fmla="val 7022" name="adj"/>
            </a:avLst>
          </a:prstGeom>
          <a:solidFill>
            <a:srgbClr val="0A3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fmla="val 7022" name="adj"/>
            </a:avLst>
          </a:prstGeom>
          <a:solidFill>
            <a:srgbClr val="0972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1" name="Google Shape;141;p17"/>
          <p:cNvGrpSpPr/>
          <p:nvPr/>
        </p:nvGrpSpPr>
        <p:grpSpPr>
          <a:xfrm>
            <a:off x="348279" y="5101361"/>
            <a:ext cx="4396445" cy="840550"/>
            <a:chOff x="1201006" y="6919925"/>
            <a:chExt cx="4396445" cy="840550"/>
          </a:xfrm>
        </p:grpSpPr>
        <p:sp>
          <p:nvSpPr>
            <p:cNvPr id="142" name="Google Shape;142;p17"/>
            <p:cNvSpPr/>
            <p:nvPr/>
          </p:nvSpPr>
          <p:spPr>
            <a:xfrm>
              <a:off x="1201006" y="6919925"/>
              <a:ext cx="4396445" cy="840550"/>
            </a:xfrm>
            <a:prstGeom prst="roundRect">
              <a:avLst>
                <a:gd fmla="val 1535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1400898" y="7122924"/>
              <a:ext cx="519890" cy="49010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2030378" y="7122924"/>
              <a:ext cx="519890" cy="490104"/>
            </a:xfrm>
            <a:prstGeom prst="ellipse">
              <a:avLst/>
            </a:prstGeom>
            <a:noFill/>
            <a:ln cap="flat" cmpd="sng" w="25400">
              <a:solidFill>
                <a:schemeClr val="lt1">
                  <a:alpha val="6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2659859" y="7122924"/>
              <a:ext cx="519890" cy="490104"/>
            </a:xfrm>
            <a:prstGeom prst="ellipse">
              <a:avLst/>
            </a:prstGeom>
            <a:noFill/>
            <a:ln cap="flat" cmpd="sng" w="25400">
              <a:solidFill>
                <a:schemeClr val="lt1">
                  <a:alpha val="6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3289339" y="7122924"/>
              <a:ext cx="519890" cy="490104"/>
            </a:xfrm>
            <a:prstGeom prst="ellipse">
              <a:avLst/>
            </a:prstGeom>
            <a:noFill/>
            <a:ln cap="flat" cmpd="sng" w="25400">
              <a:solidFill>
                <a:schemeClr val="lt1">
                  <a:alpha val="6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3918820" y="7122924"/>
              <a:ext cx="519890" cy="490104"/>
            </a:xfrm>
            <a:prstGeom prst="ellipse">
              <a:avLst/>
            </a:prstGeom>
            <a:noFill/>
            <a:ln cap="flat" cmpd="sng" w="25400">
              <a:solidFill>
                <a:schemeClr val="lt1">
                  <a:alpha val="6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4904206" y="7122924"/>
              <a:ext cx="519890" cy="490104"/>
            </a:xfrm>
            <a:prstGeom prst="ellipse">
              <a:avLst/>
            </a:prstGeom>
            <a:noFill/>
            <a:ln cap="flat" cmpd="sng" w="25400">
              <a:solidFill>
                <a:schemeClr val="lt1">
                  <a:alpha val="6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9" name="Google Shape;149;p17"/>
            <p:cNvCxnSpPr/>
            <p:nvPr/>
          </p:nvCxnSpPr>
          <p:spPr>
            <a:xfrm>
              <a:off x="5069398" y="7340929"/>
              <a:ext cx="94753" cy="80387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" name="Google Shape;150;p17"/>
            <p:cNvCxnSpPr/>
            <p:nvPr/>
          </p:nvCxnSpPr>
          <p:spPr>
            <a:xfrm flipH="1" rot="10800000">
              <a:off x="5164151" y="7340929"/>
              <a:ext cx="96533" cy="80388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1" name="Google Shape;151;p17"/>
            <p:cNvSpPr/>
            <p:nvPr/>
          </p:nvSpPr>
          <p:spPr>
            <a:xfrm>
              <a:off x="4028611" y="7220150"/>
              <a:ext cx="300305" cy="295652"/>
            </a:xfrm>
            <a:prstGeom prst="mathMultiply">
              <a:avLst>
                <a:gd fmla="val 3848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엄지척 기호 윤곽선" id="152" name="Google Shape;152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69869" y="7200570"/>
              <a:ext cx="299867" cy="280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엄지손가락 내리기 윤곽선" id="153" name="Google Shape;153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99229" y="7235084"/>
              <a:ext cx="299868" cy="280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7"/>
            <p:cNvSpPr/>
            <p:nvPr/>
          </p:nvSpPr>
          <p:spPr>
            <a:xfrm rot="5400000">
              <a:off x="1602574" y="7291526"/>
              <a:ext cx="190937" cy="148955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2136942" y="7251986"/>
              <a:ext cx="293548" cy="246914"/>
            </a:xfrm>
            <a:prstGeom prst="mathPlus">
              <a:avLst>
                <a:gd fmla="val 5571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56" name="Google Shape;15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8275" y="1398650"/>
            <a:ext cx="4396450" cy="37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넷플릭스 로고 아이콘 AI 다운로드" id="161" name="Google Shape;161;p18"/>
          <p:cNvPicPr preferRelativeResize="0"/>
          <p:nvPr/>
        </p:nvPicPr>
        <p:blipFill rotWithShape="1">
          <a:blip r:embed="rId3">
            <a:alphaModFix/>
          </a:blip>
          <a:srcRect b="31086" l="13600" r="13734" t="26858"/>
          <a:stretch/>
        </p:blipFill>
        <p:spPr>
          <a:xfrm>
            <a:off x="106680" y="116840"/>
            <a:ext cx="1224280" cy="402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/>
          <p:nvPr/>
        </p:nvSpPr>
        <p:spPr>
          <a:xfrm>
            <a:off x="0" y="625434"/>
            <a:ext cx="12192000" cy="56071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" name="Google Shape;16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1364" y="142408"/>
            <a:ext cx="325903" cy="32590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fmla="val 7022" name="adj"/>
            </a:avLst>
          </a:prstGeom>
          <a:solidFill>
            <a:srgbClr val="0972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옅은, 실루엣이(가) 표시된 사진&#10;&#10;자동 생성된 설명" id="165" name="Google Shape;16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79736" y="127558"/>
            <a:ext cx="325904" cy="3259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실외, 물, 하늘, 자연이(가) 표시된 사진&#10;&#10;자동 생성된 설명" id="166" name="Google Shape;166;p18"/>
          <p:cNvPicPr preferRelativeResize="0"/>
          <p:nvPr/>
        </p:nvPicPr>
        <p:blipFill rotWithShape="1">
          <a:blip r:embed="rId6">
            <a:alphaModFix/>
          </a:blip>
          <a:srcRect b="24668" l="0" r="0" t="5855"/>
          <a:stretch/>
        </p:blipFill>
        <p:spPr>
          <a:xfrm flipH="1">
            <a:off x="0" y="625435"/>
            <a:ext cx="12192000" cy="566969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/>
          <p:nvPr/>
        </p:nvSpPr>
        <p:spPr>
          <a:xfrm>
            <a:off x="0" y="602621"/>
            <a:ext cx="12192000" cy="571532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2000">
                <a:srgbClr val="000000">
                  <a:alpha val="0"/>
                </a:srgbClr>
              </a:gs>
              <a:gs pos="88000">
                <a:srgbClr val="000000">
                  <a:alpha val="69803"/>
                </a:srgbClr>
              </a:gs>
              <a:gs pos="100000">
                <a:srgbClr val="000000">
                  <a:alpha val="69803"/>
                </a:srgbClr>
              </a:gs>
            </a:gsLst>
            <a:lin ang="10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8" name="Google Shape;168;p18"/>
          <p:cNvGrpSpPr/>
          <p:nvPr/>
        </p:nvGrpSpPr>
        <p:grpSpPr>
          <a:xfrm>
            <a:off x="393698" y="2255265"/>
            <a:ext cx="1258661" cy="512444"/>
            <a:chOff x="465999" y="1938338"/>
            <a:chExt cx="1258661" cy="512444"/>
          </a:xfrm>
        </p:grpSpPr>
        <p:pic>
          <p:nvPicPr>
            <p:cNvPr descr="코로나로 넷플릭스 가입자 수 1577만명 늘었다 | jobsN : 네이버 포스트" id="169" name="Google Shape;169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5999" y="1938338"/>
              <a:ext cx="505642" cy="5124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8"/>
            <p:cNvSpPr txBox="1"/>
            <p:nvPr/>
          </p:nvSpPr>
          <p:spPr>
            <a:xfrm>
              <a:off x="718820" y="2009894"/>
              <a:ext cx="10058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시리즈</a:t>
              </a:r>
              <a:endParaRPr/>
            </a:p>
          </p:txBody>
        </p:sp>
      </p:grpSp>
      <p:sp>
        <p:nvSpPr>
          <p:cNvPr id="171" name="Google Shape;171;p18"/>
          <p:cNvSpPr txBox="1"/>
          <p:nvPr/>
        </p:nvSpPr>
        <p:spPr>
          <a:xfrm>
            <a:off x="393700" y="2839279"/>
            <a:ext cx="69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어떤 문제를 해결할까?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172" name="Google Shape;172;p18"/>
          <p:cNvGrpSpPr/>
          <p:nvPr/>
        </p:nvGrpSpPr>
        <p:grpSpPr>
          <a:xfrm>
            <a:off x="761410" y="5382422"/>
            <a:ext cx="1374140" cy="399531"/>
            <a:chOff x="5128261" y="3606799"/>
            <a:chExt cx="1374140" cy="399531"/>
          </a:xfrm>
        </p:grpSpPr>
        <p:sp>
          <p:nvSpPr>
            <p:cNvPr id="173" name="Google Shape;173;p18"/>
            <p:cNvSpPr/>
            <p:nvPr/>
          </p:nvSpPr>
          <p:spPr>
            <a:xfrm>
              <a:off x="5128261" y="3606799"/>
              <a:ext cx="1374140" cy="399531"/>
            </a:xfrm>
            <a:prstGeom prst="roundRect">
              <a:avLst>
                <a:gd fmla="val 6301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 rot="5400000">
              <a:off x="5405120" y="3712427"/>
              <a:ext cx="177800" cy="20828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" name="Google Shape;175;p18"/>
            <p:cNvSpPr txBox="1"/>
            <p:nvPr/>
          </p:nvSpPr>
          <p:spPr>
            <a:xfrm>
              <a:off x="5554345" y="3666706"/>
              <a:ext cx="869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재생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" name="Google Shape;176;p18"/>
          <p:cNvGrpSpPr/>
          <p:nvPr/>
        </p:nvGrpSpPr>
        <p:grpSpPr>
          <a:xfrm>
            <a:off x="2397169" y="5392424"/>
            <a:ext cx="1374140" cy="399531"/>
            <a:chOff x="4721860" y="4378959"/>
            <a:chExt cx="1374140" cy="399531"/>
          </a:xfrm>
        </p:grpSpPr>
        <p:sp>
          <p:nvSpPr>
            <p:cNvPr id="177" name="Google Shape;177;p18"/>
            <p:cNvSpPr/>
            <p:nvPr/>
          </p:nvSpPr>
          <p:spPr>
            <a:xfrm>
              <a:off x="4721860" y="4378959"/>
              <a:ext cx="1374140" cy="399531"/>
            </a:xfrm>
            <a:prstGeom prst="roundRect">
              <a:avLst>
                <a:gd fmla="val 6301" name="adj"/>
              </a:avLst>
            </a:prstGeom>
            <a:solidFill>
              <a:srgbClr val="595959">
                <a:alpha val="7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8" name="Google Shape;178;p18"/>
            <p:cNvSpPr txBox="1"/>
            <p:nvPr/>
          </p:nvSpPr>
          <p:spPr>
            <a:xfrm>
              <a:off x="4777422" y="4424835"/>
              <a:ext cx="126301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18"/>
          <p:cNvSpPr txBox="1"/>
          <p:nvPr/>
        </p:nvSpPr>
        <p:spPr>
          <a:xfrm>
            <a:off x="489600" y="3655375"/>
            <a:ext cx="1024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“회귀 | 예측” 프로젝트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fmla="val 7022" name="adj"/>
            </a:avLst>
          </a:prstGeom>
          <a:solidFill>
            <a:srgbClr val="E509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fmla="val 7022" name="adj"/>
            </a:avLst>
          </a:prstGeom>
          <a:solidFill>
            <a:srgbClr val="E6B4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fmla="val 7022" name="adj"/>
            </a:avLst>
          </a:prstGeom>
          <a:solidFill>
            <a:srgbClr val="0A3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18"/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fmla="val 7022" name="adj"/>
            </a:avLst>
          </a:prstGeom>
          <a:solidFill>
            <a:srgbClr val="0972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실외, 물, 하늘, 도시이(가) 표시된 사진&#10;&#10;자동 생성된 설명" id="188" name="Google Shape;1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" y="625434"/>
            <a:ext cx="12191999" cy="5715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넷플릭스 로고 아이콘 AI 다운로드" id="189" name="Google Shape;189;p19"/>
          <p:cNvPicPr preferRelativeResize="0"/>
          <p:nvPr/>
        </p:nvPicPr>
        <p:blipFill rotWithShape="1">
          <a:blip r:embed="rId4">
            <a:alphaModFix/>
          </a:blip>
          <a:srcRect b="31086" l="13600" r="13734" t="26858"/>
          <a:stretch/>
        </p:blipFill>
        <p:spPr>
          <a:xfrm>
            <a:off x="106680" y="116840"/>
            <a:ext cx="1224280" cy="40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1364" y="142408"/>
            <a:ext cx="325903" cy="32590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fmla="val 7022" name="adj"/>
            </a:avLst>
          </a:prstGeom>
          <a:solidFill>
            <a:srgbClr val="E509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옅은, 실루엣이(가) 표시된 사진&#10;&#10;자동 생성된 설명" id="192" name="Google Shape;19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79736" y="127558"/>
            <a:ext cx="325904" cy="32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/>
          <p:nvPr/>
        </p:nvSpPr>
        <p:spPr>
          <a:xfrm>
            <a:off x="-3" y="622469"/>
            <a:ext cx="12192000" cy="571532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88000">
                <a:srgbClr val="000000">
                  <a:alpha val="69803"/>
                </a:srgbClr>
              </a:gs>
              <a:gs pos="100000">
                <a:srgbClr val="000000">
                  <a:alpha val="69803"/>
                </a:srgbClr>
              </a:gs>
            </a:gsLst>
            <a:lin ang="10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4" name="Google Shape;194;p19"/>
          <p:cNvGrpSpPr/>
          <p:nvPr/>
        </p:nvGrpSpPr>
        <p:grpSpPr>
          <a:xfrm>
            <a:off x="489598" y="1165940"/>
            <a:ext cx="2273633" cy="512444"/>
            <a:chOff x="465999" y="1938338"/>
            <a:chExt cx="2273633" cy="512444"/>
          </a:xfrm>
        </p:grpSpPr>
        <p:pic>
          <p:nvPicPr>
            <p:cNvPr descr="코로나로 넷플릭스 가입자 수 1577만명 늘었다 | jobsN : 네이버 포스트" id="195" name="Google Shape;195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5999" y="1938338"/>
              <a:ext cx="505642" cy="5124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19"/>
            <p:cNvSpPr txBox="1"/>
            <p:nvPr/>
          </p:nvSpPr>
          <p:spPr>
            <a:xfrm>
              <a:off x="718832" y="2009898"/>
              <a:ext cx="20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rPr b="1" lang="en-US"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주제</a:t>
              </a:r>
              <a:endParaRPr/>
            </a:p>
          </p:txBody>
        </p:sp>
      </p:grpSp>
      <p:sp>
        <p:nvSpPr>
          <p:cNvPr id="197" name="Google Shape;197;p19"/>
          <p:cNvSpPr txBox="1"/>
          <p:nvPr/>
        </p:nvSpPr>
        <p:spPr>
          <a:xfrm>
            <a:off x="489600" y="1677675"/>
            <a:ext cx="53202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lang="en-US" sz="54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Netflix 드라마 후속 시즌</a:t>
            </a:r>
            <a:endParaRPr sz="5400">
              <a:solidFill>
                <a:srgbClr val="FFFFFF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lang="en-US" sz="54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흥행 분석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grpSp>
        <p:nvGrpSpPr>
          <p:cNvPr id="198" name="Google Shape;198;p19"/>
          <p:cNvGrpSpPr/>
          <p:nvPr/>
        </p:nvGrpSpPr>
        <p:grpSpPr>
          <a:xfrm>
            <a:off x="761410" y="5382422"/>
            <a:ext cx="1374140" cy="399531"/>
            <a:chOff x="5128261" y="3606799"/>
            <a:chExt cx="1374140" cy="399531"/>
          </a:xfrm>
        </p:grpSpPr>
        <p:sp>
          <p:nvSpPr>
            <p:cNvPr id="199" name="Google Shape;199;p19"/>
            <p:cNvSpPr/>
            <p:nvPr/>
          </p:nvSpPr>
          <p:spPr>
            <a:xfrm>
              <a:off x="5128261" y="3606799"/>
              <a:ext cx="1374140" cy="399531"/>
            </a:xfrm>
            <a:prstGeom prst="roundRect">
              <a:avLst>
                <a:gd fmla="val 6301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 rot="5400000">
              <a:off x="5405120" y="3712427"/>
              <a:ext cx="177800" cy="20828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p19"/>
            <p:cNvSpPr txBox="1"/>
            <p:nvPr/>
          </p:nvSpPr>
          <p:spPr>
            <a:xfrm>
              <a:off x="5554345" y="3666706"/>
              <a:ext cx="869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재생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19"/>
          <p:cNvGrpSpPr/>
          <p:nvPr/>
        </p:nvGrpSpPr>
        <p:grpSpPr>
          <a:xfrm>
            <a:off x="2397169" y="5392424"/>
            <a:ext cx="1374140" cy="399531"/>
            <a:chOff x="4721860" y="4378959"/>
            <a:chExt cx="1374140" cy="399531"/>
          </a:xfrm>
        </p:grpSpPr>
        <p:sp>
          <p:nvSpPr>
            <p:cNvPr id="203" name="Google Shape;203;p19"/>
            <p:cNvSpPr/>
            <p:nvPr/>
          </p:nvSpPr>
          <p:spPr>
            <a:xfrm>
              <a:off x="4721860" y="4378959"/>
              <a:ext cx="1374140" cy="399531"/>
            </a:xfrm>
            <a:prstGeom prst="roundRect">
              <a:avLst>
                <a:gd fmla="val 6301" name="adj"/>
              </a:avLst>
            </a:prstGeom>
            <a:solidFill>
              <a:srgbClr val="595959">
                <a:alpha val="7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p19"/>
            <p:cNvSpPr txBox="1"/>
            <p:nvPr/>
          </p:nvSpPr>
          <p:spPr>
            <a:xfrm>
              <a:off x="4777422" y="4424835"/>
              <a:ext cx="126301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상세 정보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19"/>
          <p:cNvSpPr txBox="1"/>
          <p:nvPr/>
        </p:nvSpPr>
        <p:spPr>
          <a:xfrm>
            <a:off x="6374025" y="4488800"/>
            <a:ext cx="50769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en-US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방영 기간: 2020년 1월 ~ 2023년 12월</a:t>
            </a:r>
            <a:br>
              <a:rPr b="1" lang="en-US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-US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- OTT: 넷플릭스</a:t>
            </a:r>
            <a:br>
              <a:rPr b="1" lang="en-US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-US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- 시즌: 2개 이상</a:t>
            </a:r>
            <a:br>
              <a:rPr b="1" lang="en-US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-US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- 흥행이란? IMDb 유저 평점, 화제성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fmla="val 7022" name="adj"/>
            </a:avLst>
          </a:prstGeom>
          <a:solidFill>
            <a:srgbClr val="E509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fmla="val 7022" name="adj"/>
            </a:avLst>
          </a:prstGeom>
          <a:solidFill>
            <a:srgbClr val="E6B4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fmla="val 7022" name="adj"/>
            </a:avLst>
          </a:prstGeom>
          <a:solidFill>
            <a:srgbClr val="0A3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fmla="val 7022" name="adj"/>
            </a:avLst>
          </a:prstGeom>
          <a:solidFill>
            <a:srgbClr val="0972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/>
          <p:nvPr/>
        </p:nvSpPr>
        <p:spPr>
          <a:xfrm>
            <a:off x="8536875" y="2696623"/>
            <a:ext cx="2548500" cy="2495400"/>
          </a:xfrm>
          <a:prstGeom prst="ellipse">
            <a:avLst/>
          </a:prstGeom>
          <a:noFill/>
          <a:ln cap="flat" cmpd="sng" w="50800">
            <a:solidFill>
              <a:srgbClr val="D8D8D8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p20"/>
          <p:cNvSpPr/>
          <p:nvPr/>
        </p:nvSpPr>
        <p:spPr>
          <a:xfrm>
            <a:off x="4879275" y="2696623"/>
            <a:ext cx="2548500" cy="2495400"/>
          </a:xfrm>
          <a:prstGeom prst="ellipse">
            <a:avLst/>
          </a:prstGeom>
          <a:noFill/>
          <a:ln cap="flat" cmpd="sng" w="50800">
            <a:solidFill>
              <a:srgbClr val="D8D8D8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4879272" y="2696623"/>
            <a:ext cx="2548500" cy="2495400"/>
          </a:xfrm>
          <a:prstGeom prst="arc">
            <a:avLst>
              <a:gd fmla="val 16199999" name="adj1"/>
              <a:gd fmla="val 11333143" name="adj2"/>
            </a:avLst>
          </a:prstGeom>
          <a:noFill/>
          <a:ln cap="rnd" cmpd="sng" w="50800">
            <a:solidFill>
              <a:srgbClr val="E309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1221675" y="2696623"/>
            <a:ext cx="2548500" cy="2495400"/>
          </a:xfrm>
          <a:prstGeom prst="ellipse">
            <a:avLst/>
          </a:prstGeom>
          <a:noFill/>
          <a:ln cap="flat" cmpd="sng" w="50800">
            <a:solidFill>
              <a:srgbClr val="D8D8D8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넷플릭스 로고 아이콘 AI 다운로드" id="218" name="Google Shape;218;p20"/>
          <p:cNvPicPr preferRelativeResize="0"/>
          <p:nvPr/>
        </p:nvPicPr>
        <p:blipFill rotWithShape="1">
          <a:blip r:embed="rId3">
            <a:alphaModFix/>
          </a:blip>
          <a:srcRect b="31086" l="13600" r="13734" t="26858"/>
          <a:stretch/>
        </p:blipFill>
        <p:spPr>
          <a:xfrm>
            <a:off x="106680" y="116840"/>
            <a:ext cx="1224280" cy="40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1364" y="142408"/>
            <a:ext cx="325903" cy="3259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옅은, 실루엣이(가) 표시된 사진&#10;&#10;자동 생성된 설명" id="220" name="Google Shape;22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79736" y="127558"/>
            <a:ext cx="325904" cy="32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0"/>
          <p:cNvSpPr txBox="1"/>
          <p:nvPr/>
        </p:nvSpPr>
        <p:spPr>
          <a:xfrm>
            <a:off x="1573429" y="101204"/>
            <a:ext cx="69215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데이터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22" name="Google Shape;222;p20"/>
          <p:cNvSpPr/>
          <p:nvPr/>
        </p:nvSpPr>
        <p:spPr>
          <a:xfrm>
            <a:off x="11540889" y="116838"/>
            <a:ext cx="397111" cy="390568"/>
          </a:xfrm>
          <a:prstGeom prst="roundRect">
            <a:avLst>
              <a:gd fmla="val 7022" name="adj"/>
            </a:avLst>
          </a:prstGeom>
          <a:solidFill>
            <a:srgbClr val="E509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4124273" y="877830"/>
            <a:ext cx="394345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수집 및 출처</a:t>
            </a:r>
            <a:endParaRPr b="1" i="0" sz="24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1347297" y="2819621"/>
            <a:ext cx="2297400" cy="2249400"/>
          </a:xfrm>
          <a:prstGeom prst="ellipse">
            <a:avLst/>
          </a:prstGeom>
          <a:solidFill>
            <a:srgbClr val="3F3F3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1441183" y="3047550"/>
            <a:ext cx="210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Just Watch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1221672" y="2696623"/>
            <a:ext cx="2548500" cy="2495400"/>
          </a:xfrm>
          <a:prstGeom prst="arc">
            <a:avLst>
              <a:gd fmla="val 16199999" name="adj1"/>
              <a:gd fmla="val 7040465" name="adj2"/>
            </a:avLst>
          </a:prstGeom>
          <a:noFill/>
          <a:ln cap="rnd" cmpd="sng" w="50800">
            <a:solidFill>
              <a:srgbClr val="E309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5004897" y="2819621"/>
            <a:ext cx="2297400" cy="2249400"/>
          </a:xfrm>
          <a:prstGeom prst="ellipse">
            <a:avLst/>
          </a:prstGeom>
          <a:solidFill>
            <a:srgbClr val="3F3F3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5098713" y="3032250"/>
            <a:ext cx="21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IMDb</a:t>
            </a:r>
            <a:endParaRPr sz="2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" name="Google Shape;229;p20"/>
          <p:cNvSpPr/>
          <p:nvPr/>
        </p:nvSpPr>
        <p:spPr>
          <a:xfrm>
            <a:off x="8662495" y="2819621"/>
            <a:ext cx="2297400" cy="2249400"/>
          </a:xfrm>
          <a:prstGeom prst="ellipse">
            <a:avLst/>
          </a:prstGeom>
          <a:solidFill>
            <a:srgbClr val="3F3F3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8756358" y="3047550"/>
            <a:ext cx="21096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유튜브 넷플릭스 공식계정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8536873" y="2696623"/>
            <a:ext cx="2548500" cy="2495400"/>
          </a:xfrm>
          <a:prstGeom prst="arc">
            <a:avLst>
              <a:gd fmla="val 16199999" name="adj1"/>
              <a:gd fmla="val 20865175" name="adj2"/>
            </a:avLst>
          </a:prstGeom>
          <a:noFill/>
          <a:ln cap="rnd" cmpd="sng" w="50800">
            <a:solidFill>
              <a:srgbClr val="E309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20"/>
          <p:cNvSpPr txBox="1"/>
          <p:nvPr/>
        </p:nvSpPr>
        <p:spPr>
          <a:xfrm>
            <a:off x="870548" y="2465790"/>
            <a:ext cx="9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</a:rPr>
              <a:t>1.</a:t>
            </a:r>
            <a:endParaRPr/>
          </a:p>
        </p:txBody>
      </p:sp>
      <p:sp>
        <p:nvSpPr>
          <p:cNvPr id="233" name="Google Shape;233;p20"/>
          <p:cNvSpPr txBox="1"/>
          <p:nvPr/>
        </p:nvSpPr>
        <p:spPr>
          <a:xfrm>
            <a:off x="4402521" y="2465790"/>
            <a:ext cx="9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</a:rPr>
              <a:t>2.</a:t>
            </a:r>
            <a:endParaRPr/>
          </a:p>
        </p:txBody>
      </p:sp>
      <p:sp>
        <p:nvSpPr>
          <p:cNvPr id="234" name="Google Shape;234;p20"/>
          <p:cNvSpPr txBox="1"/>
          <p:nvPr/>
        </p:nvSpPr>
        <p:spPr>
          <a:xfrm>
            <a:off x="8063826" y="2465790"/>
            <a:ext cx="9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>
                <a:solidFill>
                  <a:srgbClr val="FFFFFF"/>
                </a:solidFill>
              </a:rPr>
              <a:t>.</a:t>
            </a:r>
            <a:endParaRPr/>
          </a:p>
        </p:txBody>
      </p:sp>
      <p:sp>
        <p:nvSpPr>
          <p:cNvPr id="235" name="Google Shape;235;p20"/>
          <p:cNvSpPr txBox="1"/>
          <p:nvPr/>
        </p:nvSpPr>
        <p:spPr>
          <a:xfrm>
            <a:off x="4528203" y="1351811"/>
            <a:ext cx="31356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소개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36" name="Google Shape;236;p20"/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fmla="val 7022" name="adj"/>
            </a:avLst>
          </a:prstGeom>
          <a:solidFill>
            <a:srgbClr val="E509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20"/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fmla="val 7022" name="adj"/>
            </a:avLst>
          </a:prstGeom>
          <a:solidFill>
            <a:srgbClr val="E6B4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fmla="val 7022" name="adj"/>
            </a:avLst>
          </a:prstGeom>
          <a:solidFill>
            <a:srgbClr val="0A3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fmla="val 7022" name="adj"/>
            </a:avLst>
          </a:prstGeom>
          <a:solidFill>
            <a:srgbClr val="0972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20"/>
          <p:cNvSpPr txBox="1"/>
          <p:nvPr/>
        </p:nvSpPr>
        <p:spPr>
          <a:xfrm>
            <a:off x="1535988" y="3408575"/>
            <a:ext cx="19200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한국 이름, 영문 이름</a:t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시즌 수</a:t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장르</a:t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재생 시간, 연령 등급 </a:t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제조 국가 </a:t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감독, 배우 </a:t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시놉시스</a:t>
            </a:r>
            <a:br>
              <a:rPr b="1" lang="en-US" sz="11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20"/>
          <p:cNvSpPr txBox="1"/>
          <p:nvPr/>
        </p:nvSpPr>
        <p:spPr>
          <a:xfrm>
            <a:off x="5260388" y="3477750"/>
            <a:ext cx="18186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watchlist 수 </a:t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작품 별 총 평점 수 </a:t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작품 별 총 리뷰 수 </a:t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각 시즌, 각 화별 평점</a:t>
            </a:r>
            <a:endParaRPr b="1"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" name="Google Shape;242;p20"/>
          <p:cNvSpPr txBox="1"/>
          <p:nvPr/>
        </p:nvSpPr>
        <p:spPr>
          <a:xfrm>
            <a:off x="9065588" y="3840975"/>
            <a:ext cx="16431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좋아요</a:t>
            </a:r>
            <a:endParaRPr b="1"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조회수</a:t>
            </a:r>
            <a:endParaRPr b="1" sz="2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넷플릭스 로고 아이콘 AI 다운로드" id="247" name="Google Shape;247;p21"/>
          <p:cNvPicPr preferRelativeResize="0"/>
          <p:nvPr/>
        </p:nvPicPr>
        <p:blipFill rotWithShape="1">
          <a:blip r:embed="rId3">
            <a:alphaModFix/>
          </a:blip>
          <a:srcRect b="31087" l="13602" r="13733" t="26856"/>
          <a:stretch/>
        </p:blipFill>
        <p:spPr>
          <a:xfrm>
            <a:off x="106680" y="116840"/>
            <a:ext cx="1224280" cy="40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1364" y="142408"/>
            <a:ext cx="325903" cy="32590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1"/>
          <p:cNvSpPr/>
          <p:nvPr/>
        </p:nvSpPr>
        <p:spPr>
          <a:xfrm>
            <a:off x="11548110" y="116839"/>
            <a:ext cx="390000" cy="383400"/>
          </a:xfrm>
          <a:prstGeom prst="roundRect">
            <a:avLst>
              <a:gd fmla="val 7022" name="adj"/>
            </a:avLst>
          </a:prstGeom>
          <a:solidFill>
            <a:srgbClr val="0972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옅은, 실루엣이(가) 표시된 사진&#10;&#10;자동 생성된 설명" id="250" name="Google Shape;25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79736" y="127558"/>
            <a:ext cx="325905" cy="32590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1"/>
          <p:cNvSpPr txBox="1"/>
          <p:nvPr/>
        </p:nvSpPr>
        <p:spPr>
          <a:xfrm>
            <a:off x="5348651" y="1715900"/>
            <a:ext cx="122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1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◀ 총 722개</a:t>
            </a:r>
            <a:endParaRPr b="1" i="0" sz="15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10569348" y="-420132"/>
            <a:ext cx="397200" cy="390600"/>
          </a:xfrm>
          <a:prstGeom prst="roundRect">
            <a:avLst>
              <a:gd fmla="val 7022" name="adj"/>
            </a:avLst>
          </a:prstGeom>
          <a:solidFill>
            <a:srgbClr val="E509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21"/>
          <p:cNvSpPr/>
          <p:nvPr/>
        </p:nvSpPr>
        <p:spPr>
          <a:xfrm>
            <a:off x="11061025" y="-420132"/>
            <a:ext cx="390000" cy="383400"/>
          </a:xfrm>
          <a:prstGeom prst="roundRect">
            <a:avLst>
              <a:gd fmla="val 7022" name="adj"/>
            </a:avLst>
          </a:prstGeom>
          <a:solidFill>
            <a:srgbClr val="E6B4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21"/>
          <p:cNvSpPr/>
          <p:nvPr/>
        </p:nvSpPr>
        <p:spPr>
          <a:xfrm>
            <a:off x="11545481" y="-420132"/>
            <a:ext cx="392400" cy="386100"/>
          </a:xfrm>
          <a:prstGeom prst="roundRect">
            <a:avLst>
              <a:gd fmla="val 7022" name="adj"/>
            </a:avLst>
          </a:prstGeom>
          <a:solidFill>
            <a:srgbClr val="0A3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21"/>
          <p:cNvSpPr/>
          <p:nvPr/>
        </p:nvSpPr>
        <p:spPr>
          <a:xfrm>
            <a:off x="10084892" y="-420132"/>
            <a:ext cx="390000" cy="383400"/>
          </a:xfrm>
          <a:prstGeom prst="roundRect">
            <a:avLst>
              <a:gd fmla="val 7022" name="adj"/>
            </a:avLst>
          </a:prstGeom>
          <a:solidFill>
            <a:srgbClr val="0972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6" name="Google Shape;256;p21"/>
          <p:cNvPicPr preferRelativeResize="0"/>
          <p:nvPr/>
        </p:nvPicPr>
        <p:blipFill rotWithShape="1">
          <a:blip r:embed="rId6">
            <a:alphaModFix/>
          </a:blip>
          <a:srcRect b="0" l="0" r="41633" t="0"/>
          <a:stretch/>
        </p:blipFill>
        <p:spPr>
          <a:xfrm>
            <a:off x="329775" y="2778825"/>
            <a:ext cx="6538075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775" y="1027508"/>
            <a:ext cx="459105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3425" y="152400"/>
            <a:ext cx="1353712" cy="655319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 txBox="1"/>
          <p:nvPr/>
        </p:nvSpPr>
        <p:spPr>
          <a:xfrm>
            <a:off x="9075700" y="3967675"/>
            <a:ext cx="2229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1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◀</a:t>
            </a:r>
            <a:endParaRPr b="1" sz="1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1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한글 이름, 원어 제목</a:t>
            </a:r>
            <a:endParaRPr b="1" sz="1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1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시즌 수</a:t>
            </a:r>
            <a:endParaRPr b="1" sz="1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1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장르</a:t>
            </a:r>
            <a:endParaRPr b="1" sz="1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1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재생 시간, 연령 등급</a:t>
            </a:r>
            <a:endParaRPr b="1" sz="1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1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제조 국가</a:t>
            </a:r>
            <a:endParaRPr b="1" sz="1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1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감독</a:t>
            </a:r>
            <a:endParaRPr b="1" sz="1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1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배우만 크롤링하지 못함!</a:t>
            </a:r>
            <a:endParaRPr b="1" sz="15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1573429" y="101204"/>
            <a:ext cx="69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데이터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